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Red Hat Text" panose="02010303040201060303" pitchFamily="2" charset="0"/>
      <p:regular r:id="rId14"/>
    </p:embeddedFont>
    <p:embeddedFont>
      <p:font typeface="Roboto Light" panose="020000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E43CDD63-ACB9-1545-8E74-5A19DA0B0976}" type="datetimeFigureOut">
              <a:rPr lang="en-US" smtClean="0"/>
              <a:t>10/18/2024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4636E5E-5290-FE49-83C9-76050C473024}" type="slidenum">
              <a:rPr lang="en-US" smtClean="0"/>
              <a:t>‹#›</a:t>
            </a:fld>
            <a:endParaRPr lang="en-US"/>
          </a:p>
        </p:txBody>
      </p:sp>
    </p:spTree>
    <p:extLst>
      <p:ext uri="{BB962C8B-B14F-4D97-AF65-F5344CB8AC3E}">
        <p14:creationId xmlns:p14="http://schemas.microsoft.com/office/powerpoint/2010/main" val="161836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5" Type="http://schemas.openxmlformats.org/officeDocument/2006/relationships/image" Target="../media/image5.jpeg"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0.xml" /><Relationship Id="rId1" Type="http://schemas.openxmlformats.org/officeDocument/2006/relationships/slideLayout" Target="../slideLayouts/slideLayout11.xml" /><Relationship Id="rId4" Type="http://schemas.openxmlformats.org/officeDocument/2006/relationships/image" Target="../media/image5.jpeg"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4.xml" /><Relationship Id="rId4" Type="http://schemas.openxmlformats.org/officeDocument/2006/relationships/image" Target="../media/image5.jpeg"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8" Type="http://schemas.openxmlformats.org/officeDocument/2006/relationships/image" Target="../media/image5.jpeg"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7.xml" /><Relationship Id="rId4" Type="http://schemas.openxmlformats.org/officeDocument/2006/relationships/image" Target="../media/image5.jpeg" /></Relationships>
</file>

<file path=ppt/slides/_rels/slide7.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7671" y="718305"/>
            <a:ext cx="7861459" cy="2231350"/>
          </a:xfrm>
          <a:prstGeom prst="rect">
            <a:avLst/>
          </a:prstGeom>
          <a:noFill/>
          <a:ln/>
        </p:spPr>
        <p:txBody>
          <a:bodyPr wrap="square" lIns="0" tIns="0" rIns="0" bIns="0" rtlCol="0" anchor="t"/>
          <a:lstStyle/>
          <a:p>
            <a:pPr marL="0" indent="0">
              <a:lnSpc>
                <a:spcPts val="5850"/>
              </a:lnSpc>
              <a:buNone/>
            </a:pPr>
            <a:r>
              <a:rPr lang="en-US" sz="4650" dirty="0">
                <a:solidFill>
                  <a:srgbClr val="1F1E1E"/>
                </a:solidFill>
                <a:latin typeface="Red Hat Text" pitchFamily="34" charset="0"/>
                <a:ea typeface="Red Hat Text" pitchFamily="34" charset="-122"/>
                <a:cs typeface="Red Hat Text" pitchFamily="34" charset="-120"/>
              </a:rPr>
              <a:t>Blockchain and Cybersecurity: Reinventing Digital Security  </a:t>
            </a:r>
            <a:endParaRPr lang="en-US" sz="4650" dirty="0"/>
          </a:p>
        </p:txBody>
      </p:sp>
      <p:sp>
        <p:nvSpPr>
          <p:cNvPr id="4" name="Text 1"/>
          <p:cNvSpPr/>
          <p:nvPr/>
        </p:nvSpPr>
        <p:spPr>
          <a:xfrm>
            <a:off x="6127671" y="3224332"/>
            <a:ext cx="7861459" cy="293132"/>
          </a:xfrm>
          <a:prstGeom prst="rect">
            <a:avLst/>
          </a:prstGeom>
          <a:noFill/>
          <a:ln/>
        </p:spPr>
        <p:txBody>
          <a:bodyPr wrap="none" lIns="0" tIns="0" rIns="0" bIns="0" rtlCol="0" anchor="t"/>
          <a:lstStyle/>
          <a:p>
            <a:pPr marL="0" indent="0">
              <a:lnSpc>
                <a:spcPts val="2300"/>
              </a:lnSpc>
              <a:buNone/>
            </a:pPr>
            <a:r>
              <a:rPr lang="en-US" sz="1400" b="1" dirty="0">
                <a:solidFill>
                  <a:srgbClr val="3B3535"/>
                </a:solidFill>
                <a:latin typeface="Roboto Light" pitchFamily="34" charset="0"/>
                <a:ea typeface="Roboto Light" pitchFamily="34" charset="-122"/>
                <a:cs typeface="Roboto Light" pitchFamily="34" charset="-120"/>
              </a:rPr>
              <a:t>by Sathvik Kamegaonkar</a:t>
            </a:r>
            <a:endParaRPr lang="en-US" sz="1400" dirty="0"/>
          </a:p>
        </p:txBody>
      </p:sp>
      <p:sp>
        <p:nvSpPr>
          <p:cNvPr id="5" name="Text 2"/>
          <p:cNvSpPr/>
          <p:nvPr/>
        </p:nvSpPr>
        <p:spPr>
          <a:xfrm>
            <a:off x="6127671" y="3723561"/>
            <a:ext cx="7861459" cy="879396"/>
          </a:xfrm>
          <a:prstGeom prst="rect">
            <a:avLst/>
          </a:prstGeom>
          <a:noFill/>
          <a:ln/>
        </p:spPr>
        <p:txBody>
          <a:bodyPr wrap="square" lIns="0" tIns="0" rIns="0" bIns="0" rtlCol="0" anchor="t"/>
          <a:lstStyle/>
          <a:p>
            <a:pPr marL="0" indent="0">
              <a:lnSpc>
                <a:spcPts val="2300"/>
              </a:lnSpc>
              <a:buNone/>
            </a:pPr>
            <a:r>
              <a:rPr lang="en-US" sz="1400" dirty="0">
                <a:solidFill>
                  <a:srgbClr val="3B3535"/>
                </a:solidFill>
                <a:latin typeface="Roboto Light" pitchFamily="34" charset="0"/>
                <a:ea typeface="Roboto Light" pitchFamily="34" charset="-122"/>
                <a:cs typeface="Roboto Light" pitchFamily="34" charset="-120"/>
              </a:rPr>
              <a:t>In the digital age, blockchain technology is emerging as a powerful solution to reinvent cybersecurity. By leveraging its decentralized, transparent, and secure nature, blockchain is revolutionizing the way we protect our digital assets and data.</a:t>
            </a:r>
            <a:endParaRPr lang="en-US" sz="1400" dirty="0"/>
          </a:p>
        </p:txBody>
      </p:sp>
      <p:sp>
        <p:nvSpPr>
          <p:cNvPr id="6" name="Shape 3"/>
          <p:cNvSpPr/>
          <p:nvPr/>
        </p:nvSpPr>
        <p:spPr>
          <a:xfrm>
            <a:off x="6127671" y="4809053"/>
            <a:ext cx="7861459" cy="2702242"/>
          </a:xfrm>
          <a:prstGeom prst="roundRect">
            <a:avLst>
              <a:gd name="adj" fmla="val 1017"/>
            </a:avLst>
          </a:prstGeom>
          <a:solidFill>
            <a:srgbClr val="F7BABA"/>
          </a:solidFill>
          <a:ln/>
        </p:spPr>
      </p:sp>
      <p:pic>
        <p:nvPicPr>
          <p:cNvPr id="7" name="Image 1" descr="preencoded.png"/>
          <p:cNvPicPr>
            <a:picLocks noChangeAspect="1"/>
          </p:cNvPicPr>
          <p:nvPr/>
        </p:nvPicPr>
        <p:blipFill>
          <a:blip r:embed="rId4"/>
          <a:stretch>
            <a:fillRect/>
          </a:stretch>
        </p:blipFill>
        <p:spPr>
          <a:xfrm>
            <a:off x="6310908" y="5083373"/>
            <a:ext cx="228957" cy="183237"/>
          </a:xfrm>
          <a:prstGeom prst="rect">
            <a:avLst/>
          </a:prstGeom>
        </p:spPr>
      </p:pic>
      <p:sp>
        <p:nvSpPr>
          <p:cNvPr id="8" name="Text 4"/>
          <p:cNvSpPr/>
          <p:nvPr/>
        </p:nvSpPr>
        <p:spPr>
          <a:xfrm>
            <a:off x="6723102" y="5038011"/>
            <a:ext cx="7082790" cy="293132"/>
          </a:xfrm>
          <a:prstGeom prst="rect">
            <a:avLst/>
          </a:prstGeom>
          <a:noFill/>
          <a:ln/>
        </p:spPr>
        <p:txBody>
          <a:bodyPr wrap="none" lIns="0" tIns="0" rIns="0" bIns="0" rtlCol="0" anchor="t"/>
          <a:lstStyle/>
          <a:p>
            <a:pPr marL="0" indent="0">
              <a:lnSpc>
                <a:spcPts val="2300"/>
              </a:lnSpc>
              <a:buNone/>
            </a:pPr>
            <a:endParaRPr lang="en-US" sz="1400" dirty="0"/>
          </a:p>
        </p:txBody>
      </p:sp>
      <p:sp>
        <p:nvSpPr>
          <p:cNvPr id="9" name="Text 5"/>
          <p:cNvSpPr/>
          <p:nvPr/>
        </p:nvSpPr>
        <p:spPr>
          <a:xfrm>
            <a:off x="6723102" y="5496044"/>
            <a:ext cx="7082790" cy="1758791"/>
          </a:xfrm>
          <a:prstGeom prst="rect">
            <a:avLst/>
          </a:prstGeom>
          <a:noFill/>
          <a:ln/>
        </p:spPr>
        <p:txBody>
          <a:bodyPr wrap="square" lIns="0" tIns="0" rIns="0" bIns="0" rtlCol="0" anchor="t"/>
          <a:lstStyle/>
          <a:p>
            <a:pPr marL="0" indent="0">
              <a:lnSpc>
                <a:spcPts val="2300"/>
              </a:lnSpc>
              <a:buNone/>
            </a:pPr>
            <a:r>
              <a:rPr lang="en-US" sz="1400" dirty="0">
                <a:solidFill>
                  <a:srgbClr val="000000"/>
                </a:solidFill>
                <a:latin typeface="Roboto Light" pitchFamily="34" charset="0"/>
                <a:ea typeface="Roboto Light" pitchFamily="34" charset="-122"/>
                <a:cs typeface="Roboto Light" pitchFamily="34" charset="-120"/>
              </a:rPr>
              <a:t>Traditional cybersecurity methods have often faced challenges such as centralized control, lack of transparency, and vulnerability to hacking. However, with blockchain, these issues can be addressed as the technology allows for secure and immutable record-keeping, decentralized control, and encryption techniques that enhance data security. As a result, blockchain has the potential to provide a new paradigm for cyber defense and enable a more resilient and trustworthy digital environment.</a:t>
            </a:r>
            <a:endParaRPr lang="en-US" sz="1400" dirty="0"/>
          </a:p>
        </p:txBody>
      </p:sp>
      <p:pic>
        <p:nvPicPr>
          <p:cNvPr id="14" name="Picture 13">
            <a:extLst>
              <a:ext uri="{FF2B5EF4-FFF2-40B4-BE49-F238E27FC236}">
                <a16:creationId xmlns:a16="http://schemas.microsoft.com/office/drawing/2014/main" id="{2246CFA6-430D-E326-349B-2C837E30FFBA}"/>
              </a:ext>
            </a:extLst>
          </p:cNvPr>
          <p:cNvPicPr>
            <a:picLocks noChangeAspect="1"/>
          </p:cNvPicPr>
          <p:nvPr/>
        </p:nvPicPr>
        <p:blipFill>
          <a:blip r:embed="rId5"/>
          <a:stretch>
            <a:fillRect/>
          </a:stretch>
        </p:blipFill>
        <p:spPr>
          <a:xfrm>
            <a:off x="10958456" y="7740129"/>
            <a:ext cx="3585330" cy="4066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9762"/>
          </a:xfrm>
          <a:prstGeom prst="rect">
            <a:avLst/>
          </a:prstGeom>
        </p:spPr>
      </p:pic>
      <p:sp>
        <p:nvSpPr>
          <p:cNvPr id="3" name="Text 0"/>
          <p:cNvSpPr/>
          <p:nvPr/>
        </p:nvSpPr>
        <p:spPr>
          <a:xfrm>
            <a:off x="800695" y="3838932"/>
            <a:ext cx="9984581" cy="672822"/>
          </a:xfrm>
          <a:prstGeom prst="rect">
            <a:avLst/>
          </a:prstGeom>
          <a:noFill/>
          <a:ln/>
        </p:spPr>
        <p:txBody>
          <a:bodyPr wrap="none" lIns="0" tIns="0" rIns="0" bIns="0" rtlCol="0" anchor="t"/>
          <a:lstStyle/>
          <a:p>
            <a:pPr marL="0" indent="0">
              <a:lnSpc>
                <a:spcPts val="5250"/>
              </a:lnSpc>
              <a:buNone/>
            </a:pPr>
            <a:r>
              <a:rPr lang="en-US" sz="4200" dirty="0">
                <a:solidFill>
                  <a:srgbClr val="1F1E1E"/>
                </a:solidFill>
                <a:latin typeface="Red Hat Text" pitchFamily="34" charset="0"/>
                <a:ea typeface="Red Hat Text" pitchFamily="34" charset="-122"/>
                <a:cs typeface="Red Hat Text" pitchFamily="34" charset="-120"/>
              </a:rPr>
              <a:t>The Future of Blockchain in Cybersecurity</a:t>
            </a:r>
            <a:endParaRPr lang="en-US" sz="4200" dirty="0"/>
          </a:p>
        </p:txBody>
      </p:sp>
      <p:sp>
        <p:nvSpPr>
          <p:cNvPr id="4" name="Shape 1"/>
          <p:cNvSpPr/>
          <p:nvPr/>
        </p:nvSpPr>
        <p:spPr>
          <a:xfrm>
            <a:off x="800695" y="4854893"/>
            <a:ext cx="4190524" cy="2395538"/>
          </a:xfrm>
          <a:prstGeom prst="roundRect">
            <a:avLst>
              <a:gd name="adj" fmla="val 1433"/>
            </a:avLst>
          </a:prstGeom>
          <a:solidFill>
            <a:srgbClr val="F3E8E8"/>
          </a:solidFill>
          <a:ln/>
        </p:spPr>
      </p:sp>
      <p:sp>
        <p:nvSpPr>
          <p:cNvPr id="5" name="Text 2"/>
          <p:cNvSpPr/>
          <p:nvPr/>
        </p:nvSpPr>
        <p:spPr>
          <a:xfrm>
            <a:off x="1029414" y="5083612"/>
            <a:ext cx="2764036" cy="336471"/>
          </a:xfrm>
          <a:prstGeom prst="rect">
            <a:avLst/>
          </a:prstGeom>
          <a:noFill/>
          <a:ln/>
        </p:spPr>
        <p:txBody>
          <a:bodyPr wrap="none" lIns="0" tIns="0" rIns="0" bIns="0" rtlCol="0" anchor="t"/>
          <a:lstStyle/>
          <a:p>
            <a:pPr marL="0" indent="0">
              <a:lnSpc>
                <a:spcPts val="2600"/>
              </a:lnSpc>
              <a:buNone/>
            </a:pPr>
            <a:r>
              <a:rPr lang="en-US" sz="2100" dirty="0">
                <a:solidFill>
                  <a:srgbClr val="3B3535"/>
                </a:solidFill>
                <a:latin typeface="Red Hat Text" pitchFamily="34" charset="0"/>
                <a:ea typeface="Red Hat Text" pitchFamily="34" charset="-122"/>
                <a:cs typeface="Red Hat Text" pitchFamily="34" charset="-120"/>
              </a:rPr>
              <a:t>AI-Powered Blockchain</a:t>
            </a:r>
            <a:endParaRPr lang="en-US" sz="2100" dirty="0"/>
          </a:p>
        </p:txBody>
      </p:sp>
      <p:sp>
        <p:nvSpPr>
          <p:cNvPr id="6" name="Text 3"/>
          <p:cNvSpPr/>
          <p:nvPr/>
        </p:nvSpPr>
        <p:spPr>
          <a:xfrm>
            <a:off x="1029414" y="5557242"/>
            <a:ext cx="3733086" cy="1464469"/>
          </a:xfrm>
          <a:prstGeom prst="rect">
            <a:avLst/>
          </a:prstGeom>
          <a:noFill/>
          <a:ln/>
        </p:spPr>
        <p:txBody>
          <a:bodyPr wrap="square" lIns="0" tIns="0" rIns="0" bIns="0" rtlCol="0" anchor="t"/>
          <a:lstStyle/>
          <a:p>
            <a:pPr marL="0" indent="0">
              <a:lnSpc>
                <a:spcPts val="2850"/>
              </a:lnSpc>
              <a:buNone/>
            </a:pPr>
            <a:r>
              <a:rPr lang="en-US" sz="1800" dirty="0">
                <a:solidFill>
                  <a:srgbClr val="3B3535"/>
                </a:solidFill>
                <a:latin typeface="Roboto Light" pitchFamily="34" charset="0"/>
                <a:ea typeface="Roboto Light" pitchFamily="34" charset="-122"/>
                <a:cs typeface="Roboto Light" pitchFamily="34" charset="-120"/>
              </a:rPr>
              <a:t>The integration of artificial intelligence (AI) will enhance blockchain's ability to detect and respond to cyber threats.</a:t>
            </a:r>
            <a:endParaRPr lang="en-US" sz="1800" dirty="0"/>
          </a:p>
        </p:txBody>
      </p:sp>
      <p:sp>
        <p:nvSpPr>
          <p:cNvPr id="7" name="Shape 4"/>
          <p:cNvSpPr/>
          <p:nvPr/>
        </p:nvSpPr>
        <p:spPr>
          <a:xfrm>
            <a:off x="5219938" y="4854893"/>
            <a:ext cx="4190524" cy="2395538"/>
          </a:xfrm>
          <a:prstGeom prst="roundRect">
            <a:avLst>
              <a:gd name="adj" fmla="val 1433"/>
            </a:avLst>
          </a:prstGeom>
          <a:solidFill>
            <a:srgbClr val="F3E8E8"/>
          </a:solidFill>
          <a:ln/>
        </p:spPr>
      </p:sp>
      <p:sp>
        <p:nvSpPr>
          <p:cNvPr id="8" name="Text 5"/>
          <p:cNvSpPr/>
          <p:nvPr/>
        </p:nvSpPr>
        <p:spPr>
          <a:xfrm>
            <a:off x="5448657" y="5083612"/>
            <a:ext cx="3712845" cy="336471"/>
          </a:xfrm>
          <a:prstGeom prst="rect">
            <a:avLst/>
          </a:prstGeom>
          <a:noFill/>
          <a:ln/>
        </p:spPr>
        <p:txBody>
          <a:bodyPr wrap="none" lIns="0" tIns="0" rIns="0" bIns="0" rtlCol="0" anchor="t"/>
          <a:lstStyle/>
          <a:p>
            <a:pPr marL="0" indent="0">
              <a:lnSpc>
                <a:spcPts val="2600"/>
              </a:lnSpc>
              <a:buNone/>
            </a:pPr>
            <a:r>
              <a:rPr lang="en-US" sz="2100" dirty="0">
                <a:solidFill>
                  <a:srgbClr val="3B3535"/>
                </a:solidFill>
                <a:latin typeface="Red Hat Text" pitchFamily="34" charset="0"/>
                <a:ea typeface="Red Hat Text" pitchFamily="34" charset="-122"/>
                <a:cs typeface="Red Hat Text" pitchFamily="34" charset="-120"/>
              </a:rPr>
              <a:t>Quantum-Resistant Blockchain</a:t>
            </a:r>
            <a:endParaRPr lang="en-US" sz="2100" dirty="0"/>
          </a:p>
        </p:txBody>
      </p:sp>
      <p:sp>
        <p:nvSpPr>
          <p:cNvPr id="9" name="Text 6"/>
          <p:cNvSpPr/>
          <p:nvPr/>
        </p:nvSpPr>
        <p:spPr>
          <a:xfrm>
            <a:off x="5448657" y="5557242"/>
            <a:ext cx="3733086" cy="1464469"/>
          </a:xfrm>
          <a:prstGeom prst="rect">
            <a:avLst/>
          </a:prstGeom>
          <a:noFill/>
          <a:ln/>
        </p:spPr>
        <p:txBody>
          <a:bodyPr wrap="square" lIns="0" tIns="0" rIns="0" bIns="0" rtlCol="0" anchor="t"/>
          <a:lstStyle/>
          <a:p>
            <a:pPr marL="0" indent="0">
              <a:lnSpc>
                <a:spcPts val="2850"/>
              </a:lnSpc>
              <a:buNone/>
            </a:pPr>
            <a:r>
              <a:rPr lang="en-US" sz="1800" dirty="0">
                <a:solidFill>
                  <a:srgbClr val="3B3535"/>
                </a:solidFill>
                <a:latin typeface="Roboto Light" pitchFamily="34" charset="0"/>
                <a:ea typeface="Roboto Light" pitchFamily="34" charset="-122"/>
                <a:cs typeface="Roboto Light" pitchFamily="34" charset="-120"/>
              </a:rPr>
              <a:t>Advancements in quantum computing will drive the development of blockchain networks resistant to quantum attacks.</a:t>
            </a:r>
            <a:endParaRPr lang="en-US" sz="1800" dirty="0"/>
          </a:p>
        </p:txBody>
      </p:sp>
      <p:sp>
        <p:nvSpPr>
          <p:cNvPr id="10" name="Shape 7"/>
          <p:cNvSpPr/>
          <p:nvPr/>
        </p:nvSpPr>
        <p:spPr>
          <a:xfrm>
            <a:off x="9639181" y="4854893"/>
            <a:ext cx="4190524" cy="2395538"/>
          </a:xfrm>
          <a:prstGeom prst="roundRect">
            <a:avLst>
              <a:gd name="adj" fmla="val 1433"/>
            </a:avLst>
          </a:prstGeom>
          <a:solidFill>
            <a:srgbClr val="F3E8E8"/>
          </a:solidFill>
          <a:ln/>
        </p:spPr>
      </p:sp>
      <p:sp>
        <p:nvSpPr>
          <p:cNvPr id="11" name="Text 8"/>
          <p:cNvSpPr/>
          <p:nvPr/>
        </p:nvSpPr>
        <p:spPr>
          <a:xfrm>
            <a:off x="9867900" y="5083612"/>
            <a:ext cx="2831068" cy="336471"/>
          </a:xfrm>
          <a:prstGeom prst="rect">
            <a:avLst/>
          </a:prstGeom>
          <a:noFill/>
          <a:ln/>
        </p:spPr>
        <p:txBody>
          <a:bodyPr wrap="none" lIns="0" tIns="0" rIns="0" bIns="0" rtlCol="0" anchor="t"/>
          <a:lstStyle/>
          <a:p>
            <a:pPr marL="0" indent="0">
              <a:lnSpc>
                <a:spcPts val="2600"/>
              </a:lnSpc>
              <a:buNone/>
            </a:pPr>
            <a:r>
              <a:rPr lang="en-US" sz="2100" dirty="0">
                <a:solidFill>
                  <a:srgbClr val="3B3535"/>
                </a:solidFill>
                <a:latin typeface="Red Hat Text" pitchFamily="34" charset="0"/>
                <a:ea typeface="Red Hat Text" pitchFamily="34" charset="-122"/>
                <a:cs typeface="Red Hat Text" pitchFamily="34" charset="-120"/>
              </a:rPr>
              <a:t>Blockchain-Secured IoT</a:t>
            </a:r>
            <a:endParaRPr lang="en-US" sz="2100" dirty="0"/>
          </a:p>
        </p:txBody>
      </p:sp>
      <p:sp>
        <p:nvSpPr>
          <p:cNvPr id="12" name="Text 9"/>
          <p:cNvSpPr/>
          <p:nvPr/>
        </p:nvSpPr>
        <p:spPr>
          <a:xfrm>
            <a:off x="9867900" y="5557242"/>
            <a:ext cx="3733086" cy="1464469"/>
          </a:xfrm>
          <a:prstGeom prst="rect">
            <a:avLst/>
          </a:prstGeom>
          <a:noFill/>
          <a:ln/>
        </p:spPr>
        <p:txBody>
          <a:bodyPr wrap="square" lIns="0" tIns="0" rIns="0" bIns="0" rtlCol="0" anchor="t"/>
          <a:lstStyle/>
          <a:p>
            <a:pPr marL="0" indent="0">
              <a:lnSpc>
                <a:spcPts val="2850"/>
              </a:lnSpc>
              <a:buNone/>
            </a:pPr>
            <a:r>
              <a:rPr lang="en-US" sz="1800" dirty="0">
                <a:solidFill>
                  <a:srgbClr val="3B3535"/>
                </a:solidFill>
                <a:latin typeface="Roboto Light" pitchFamily="34" charset="0"/>
                <a:ea typeface="Roboto Light" pitchFamily="34" charset="-122"/>
                <a:cs typeface="Roboto Light" pitchFamily="34" charset="-120"/>
              </a:rPr>
              <a:t>Blockchain will play a crucial role in securing the growing ecosystem of interconnected devices in the Internet of Things (IoT).</a:t>
            </a:r>
            <a:endParaRPr lang="en-US" sz="1800" dirty="0"/>
          </a:p>
        </p:txBody>
      </p:sp>
      <p:pic>
        <p:nvPicPr>
          <p:cNvPr id="13" name="Picture 12">
            <a:extLst>
              <a:ext uri="{FF2B5EF4-FFF2-40B4-BE49-F238E27FC236}">
                <a16:creationId xmlns:a16="http://schemas.microsoft.com/office/drawing/2014/main" id="{72D554CF-073E-F62F-0995-E1CB9328AA71}"/>
              </a:ext>
            </a:extLst>
          </p:cNvPr>
          <p:cNvPicPr>
            <a:picLocks noChangeAspect="1"/>
          </p:cNvPicPr>
          <p:nvPr/>
        </p:nvPicPr>
        <p:blipFill>
          <a:blip r:embed="rId4"/>
          <a:stretch>
            <a:fillRect/>
          </a:stretch>
        </p:blipFill>
        <p:spPr>
          <a:xfrm>
            <a:off x="12684202" y="7743763"/>
            <a:ext cx="1833567" cy="4762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5002"/>
            <a:ext cx="7468553" cy="971550"/>
          </a:xfrm>
          <a:prstGeom prst="rect">
            <a:avLst/>
          </a:prstGeom>
          <a:noFill/>
          <a:ln/>
        </p:spPr>
        <p:txBody>
          <a:bodyPr wrap="none" lIns="0" tIns="0" rIns="0" bIns="0" rtlCol="0" anchor="t"/>
          <a:lstStyle/>
          <a:p>
            <a:pPr marL="0" indent="0">
              <a:lnSpc>
                <a:spcPts val="7650"/>
              </a:lnSpc>
              <a:buNone/>
            </a:pPr>
            <a:r>
              <a:rPr lang="en-US" sz="6100" dirty="0">
                <a:solidFill>
                  <a:srgbClr val="1F1E1E"/>
                </a:solidFill>
                <a:latin typeface="Red Hat Text" pitchFamily="34" charset="0"/>
                <a:ea typeface="Red Hat Text" pitchFamily="34" charset="-122"/>
                <a:cs typeface="Red Hat Text" pitchFamily="34" charset="-120"/>
              </a:rPr>
              <a:t>Thank You</a:t>
            </a:r>
            <a:endParaRPr lang="en-US" sz="6100" dirty="0"/>
          </a:p>
        </p:txBody>
      </p:sp>
      <p:sp>
        <p:nvSpPr>
          <p:cNvPr id="4" name="Text 1"/>
          <p:cNvSpPr/>
          <p:nvPr/>
        </p:nvSpPr>
        <p:spPr>
          <a:xfrm>
            <a:off x="837724" y="4205526"/>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We hope this presentation has provided you with a comprehensive overview of how blockchain technology can revolutionize cybersecurity. Thank you for your time and attention today.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93194"/>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The Digital Age: Where Cybersecurity Meets Blockchain</a:t>
            </a:r>
            <a:endParaRPr lang="en-US" sz="4400" dirty="0"/>
          </a:p>
        </p:txBody>
      </p:sp>
      <p:sp>
        <p:nvSpPr>
          <p:cNvPr id="3" name="Text 1"/>
          <p:cNvSpPr/>
          <p:nvPr/>
        </p:nvSpPr>
        <p:spPr>
          <a:xfrm>
            <a:off x="837724" y="2799517"/>
            <a:ext cx="3218259"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Cybersecurity Challenges</a:t>
            </a:r>
            <a:endParaRPr lang="en-US" sz="2200" dirty="0"/>
          </a:p>
        </p:txBody>
      </p:sp>
      <p:sp>
        <p:nvSpPr>
          <p:cNvPr id="4" name="Text 2"/>
          <p:cNvSpPr/>
          <p:nvPr/>
        </p:nvSpPr>
        <p:spPr>
          <a:xfrm>
            <a:off x="837724" y="3390781"/>
            <a:ext cx="3928586" cy="3830241"/>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Cyberattacks are a growing problem. We need better ways to protect our data and online systems. The digital world is more connected than ever, which makes us vulnerable to attacks. Phishing, ransomware, and data breaches are becoming more common. This means we need stronger security measures to keep our information safe.</a:t>
            </a:r>
            <a:endParaRPr lang="en-US" sz="1850" dirty="0"/>
          </a:p>
        </p:txBody>
      </p:sp>
      <p:sp>
        <p:nvSpPr>
          <p:cNvPr id="5" name="Text 3"/>
          <p:cNvSpPr/>
          <p:nvPr/>
        </p:nvSpPr>
        <p:spPr>
          <a:xfrm>
            <a:off x="5357813" y="2799517"/>
            <a:ext cx="3793569"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Blockchain's Security Features</a:t>
            </a:r>
            <a:endParaRPr lang="en-US" sz="2200" dirty="0"/>
          </a:p>
        </p:txBody>
      </p:sp>
      <p:sp>
        <p:nvSpPr>
          <p:cNvPr id="6" name="Text 4"/>
          <p:cNvSpPr/>
          <p:nvPr/>
        </p:nvSpPr>
        <p:spPr>
          <a:xfrm>
            <a:off x="5357813" y="3390781"/>
            <a:ext cx="3928586" cy="3447217"/>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Blockchain technology offers new ways to secure and protect data. It's designed to be resistant to attacks because it's decentralized. Information on a blockchain is permanent, so it can't be changed or deleted, making it a trusted record. Blockchain uses strong encryption to keep data safe and private.</a:t>
            </a:r>
            <a:endParaRPr lang="en-US" sz="1850" dirty="0"/>
          </a:p>
        </p:txBody>
      </p:sp>
      <p:sp>
        <p:nvSpPr>
          <p:cNvPr id="7" name="Text 5"/>
          <p:cNvSpPr/>
          <p:nvPr/>
        </p:nvSpPr>
        <p:spPr>
          <a:xfrm>
            <a:off x="9877901" y="2799517"/>
            <a:ext cx="3716536"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Convergence of Technologies</a:t>
            </a:r>
            <a:endParaRPr lang="en-US" sz="2200" dirty="0"/>
          </a:p>
        </p:txBody>
      </p:sp>
      <p:sp>
        <p:nvSpPr>
          <p:cNvPr id="8" name="Text 6"/>
          <p:cNvSpPr/>
          <p:nvPr/>
        </p:nvSpPr>
        <p:spPr>
          <a:xfrm>
            <a:off x="9877901" y="3390781"/>
            <a:ext cx="3928586" cy="3447217"/>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Blockchain and cybersecurity can work together to improve digital security. By combining blockchain's strengths with existing systems, we can make data safer, verify identities more securely, and protect supply chains. This combination has the potential to make the internet a safer place for everyone.</a:t>
            </a:r>
            <a:endParaRPr lang="en-US" sz="1850" dirty="0"/>
          </a:p>
        </p:txBody>
      </p:sp>
      <p:pic>
        <p:nvPicPr>
          <p:cNvPr id="9" name="Picture 8">
            <a:extLst>
              <a:ext uri="{FF2B5EF4-FFF2-40B4-BE49-F238E27FC236}">
                <a16:creationId xmlns:a16="http://schemas.microsoft.com/office/drawing/2014/main" id="{6D8444AA-2492-4079-773D-A1313952598A}"/>
              </a:ext>
            </a:extLst>
          </p:cNvPr>
          <p:cNvPicPr>
            <a:picLocks noChangeAspect="1"/>
          </p:cNvPicPr>
          <p:nvPr/>
        </p:nvPicPr>
        <p:blipFill>
          <a:blip r:embed="rId3"/>
          <a:stretch>
            <a:fillRect/>
          </a:stretch>
        </p:blipFill>
        <p:spPr>
          <a:xfrm>
            <a:off x="12677655" y="7753350"/>
            <a:ext cx="1833563" cy="476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7684" y="840343"/>
            <a:ext cx="7641431" cy="1262539"/>
          </a:xfrm>
          <a:prstGeom prst="rect">
            <a:avLst/>
          </a:prstGeom>
          <a:noFill/>
          <a:ln/>
        </p:spPr>
        <p:txBody>
          <a:bodyPr wrap="square" lIns="0" tIns="0" rIns="0" bIns="0" rtlCol="0" anchor="t"/>
          <a:lstStyle/>
          <a:p>
            <a:pPr marL="0" indent="0">
              <a:lnSpc>
                <a:spcPts val="4950"/>
              </a:lnSpc>
              <a:buNone/>
            </a:pPr>
            <a:r>
              <a:rPr lang="en-US" sz="3950" dirty="0">
                <a:solidFill>
                  <a:srgbClr val="1F1E1E"/>
                </a:solidFill>
                <a:latin typeface="Red Hat Text" pitchFamily="34" charset="0"/>
                <a:ea typeface="Red Hat Text" pitchFamily="34" charset="-122"/>
                <a:cs typeface="Red Hat Text" pitchFamily="34" charset="-120"/>
              </a:rPr>
              <a:t>Challenges and Rising Risks in Modern Cybersecurity</a:t>
            </a:r>
            <a:endParaRPr lang="en-US" sz="3950" dirty="0"/>
          </a:p>
        </p:txBody>
      </p:sp>
      <p:sp>
        <p:nvSpPr>
          <p:cNvPr id="4" name="Shape 1"/>
          <p:cNvSpPr/>
          <p:nvPr/>
        </p:nvSpPr>
        <p:spPr>
          <a:xfrm>
            <a:off x="6237684" y="2666286"/>
            <a:ext cx="482917" cy="482918"/>
          </a:xfrm>
          <a:prstGeom prst="roundRect">
            <a:avLst>
              <a:gd name="adj" fmla="val 6667"/>
            </a:avLst>
          </a:prstGeom>
          <a:solidFill>
            <a:srgbClr val="F3E8E8"/>
          </a:solidFill>
          <a:ln/>
        </p:spPr>
      </p:sp>
      <p:sp>
        <p:nvSpPr>
          <p:cNvPr id="5" name="Text 2"/>
          <p:cNvSpPr/>
          <p:nvPr/>
        </p:nvSpPr>
        <p:spPr>
          <a:xfrm>
            <a:off x="6432590" y="2756178"/>
            <a:ext cx="93107" cy="30301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6" name="Text 3"/>
          <p:cNvSpPr/>
          <p:nvPr/>
        </p:nvSpPr>
        <p:spPr>
          <a:xfrm>
            <a:off x="6935153" y="2666286"/>
            <a:ext cx="3015972" cy="631269"/>
          </a:xfrm>
          <a:prstGeom prst="rect">
            <a:avLst/>
          </a:prstGeom>
          <a:noFill/>
          <a:ln/>
        </p:spPr>
        <p:txBody>
          <a:bodyPr wrap="squar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Sophisticated Cyber Threats</a:t>
            </a:r>
            <a:endParaRPr lang="en-US" sz="1950" dirty="0"/>
          </a:p>
        </p:txBody>
      </p:sp>
      <p:sp>
        <p:nvSpPr>
          <p:cNvPr id="7" name="Text 4"/>
          <p:cNvSpPr/>
          <p:nvPr/>
        </p:nvSpPr>
        <p:spPr>
          <a:xfrm>
            <a:off x="6935153" y="3426262"/>
            <a:ext cx="3015972" cy="1373505"/>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Cybercriminals, nation-state actors, and advanced persistent threats (APTs) continuously evolve their tactics.</a:t>
            </a:r>
            <a:endParaRPr lang="en-US" sz="1650" dirty="0"/>
          </a:p>
        </p:txBody>
      </p:sp>
      <p:sp>
        <p:nvSpPr>
          <p:cNvPr id="8" name="Shape 5"/>
          <p:cNvSpPr/>
          <p:nvPr/>
        </p:nvSpPr>
        <p:spPr>
          <a:xfrm>
            <a:off x="10165675" y="2666286"/>
            <a:ext cx="482917" cy="482918"/>
          </a:xfrm>
          <a:prstGeom prst="roundRect">
            <a:avLst>
              <a:gd name="adj" fmla="val 6667"/>
            </a:avLst>
          </a:prstGeom>
          <a:solidFill>
            <a:srgbClr val="F3E8E8"/>
          </a:solidFill>
          <a:ln/>
        </p:spPr>
      </p:sp>
      <p:sp>
        <p:nvSpPr>
          <p:cNvPr id="9" name="Text 6"/>
          <p:cNvSpPr/>
          <p:nvPr/>
        </p:nvSpPr>
        <p:spPr>
          <a:xfrm>
            <a:off x="10324028" y="2756178"/>
            <a:ext cx="166092" cy="30301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0" name="Text 7"/>
          <p:cNvSpPr/>
          <p:nvPr/>
        </p:nvSpPr>
        <p:spPr>
          <a:xfrm>
            <a:off x="10863143" y="2666286"/>
            <a:ext cx="2806898" cy="31563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Increased Attack Surface</a:t>
            </a:r>
            <a:endParaRPr lang="en-US" sz="1950" dirty="0"/>
          </a:p>
        </p:txBody>
      </p:sp>
      <p:sp>
        <p:nvSpPr>
          <p:cNvPr id="11" name="Text 8"/>
          <p:cNvSpPr/>
          <p:nvPr/>
        </p:nvSpPr>
        <p:spPr>
          <a:xfrm>
            <a:off x="10863143" y="3110627"/>
            <a:ext cx="3015972" cy="1373505"/>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The proliferation of connected devices, cloud computing, and the Internet of Things (IoT) expands the attack surface.</a:t>
            </a:r>
            <a:endParaRPr lang="en-US" sz="1650" dirty="0"/>
          </a:p>
        </p:txBody>
      </p:sp>
      <p:sp>
        <p:nvSpPr>
          <p:cNvPr id="12" name="Shape 9"/>
          <p:cNvSpPr/>
          <p:nvPr/>
        </p:nvSpPr>
        <p:spPr>
          <a:xfrm>
            <a:off x="6237684" y="5255776"/>
            <a:ext cx="482917" cy="482918"/>
          </a:xfrm>
          <a:prstGeom prst="roundRect">
            <a:avLst>
              <a:gd name="adj" fmla="val 6667"/>
            </a:avLst>
          </a:prstGeom>
          <a:solidFill>
            <a:srgbClr val="F3E8E8"/>
          </a:solidFill>
          <a:ln/>
        </p:spPr>
      </p:sp>
      <p:sp>
        <p:nvSpPr>
          <p:cNvPr id="13" name="Text 10"/>
          <p:cNvSpPr/>
          <p:nvPr/>
        </p:nvSpPr>
        <p:spPr>
          <a:xfrm>
            <a:off x="6390323" y="5345668"/>
            <a:ext cx="177522" cy="30301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4" name="Text 11"/>
          <p:cNvSpPr/>
          <p:nvPr/>
        </p:nvSpPr>
        <p:spPr>
          <a:xfrm>
            <a:off x="6935153" y="5255776"/>
            <a:ext cx="3015972" cy="631269"/>
          </a:xfrm>
          <a:prstGeom prst="rect">
            <a:avLst/>
          </a:prstGeom>
          <a:noFill/>
          <a:ln/>
        </p:spPr>
        <p:txBody>
          <a:bodyPr wrap="squar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Regulatory Compliance Challenges</a:t>
            </a:r>
            <a:endParaRPr lang="en-US" sz="1950" dirty="0"/>
          </a:p>
        </p:txBody>
      </p:sp>
      <p:sp>
        <p:nvSpPr>
          <p:cNvPr id="15" name="Text 12"/>
          <p:cNvSpPr/>
          <p:nvPr/>
        </p:nvSpPr>
        <p:spPr>
          <a:xfrm>
            <a:off x="6935153" y="6015752"/>
            <a:ext cx="3015972" cy="1030129"/>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Organizations struggle to keep up with evolving data privacy and security regulations.</a:t>
            </a:r>
            <a:endParaRPr lang="en-US" sz="1650" dirty="0"/>
          </a:p>
        </p:txBody>
      </p:sp>
      <p:sp>
        <p:nvSpPr>
          <p:cNvPr id="16" name="Shape 13"/>
          <p:cNvSpPr/>
          <p:nvPr/>
        </p:nvSpPr>
        <p:spPr>
          <a:xfrm>
            <a:off x="10165675" y="5255776"/>
            <a:ext cx="482917" cy="482918"/>
          </a:xfrm>
          <a:prstGeom prst="roundRect">
            <a:avLst>
              <a:gd name="adj" fmla="val 6667"/>
            </a:avLst>
          </a:prstGeom>
          <a:solidFill>
            <a:srgbClr val="F3E8E8"/>
          </a:solidFill>
          <a:ln/>
        </p:spPr>
      </p:sp>
      <p:sp>
        <p:nvSpPr>
          <p:cNvPr id="17" name="Text 14"/>
          <p:cNvSpPr/>
          <p:nvPr/>
        </p:nvSpPr>
        <p:spPr>
          <a:xfrm>
            <a:off x="10313432" y="5345668"/>
            <a:ext cx="187285" cy="30301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4</a:t>
            </a:r>
            <a:endParaRPr lang="en-US" sz="2350" dirty="0"/>
          </a:p>
        </p:txBody>
      </p:sp>
      <p:sp>
        <p:nvSpPr>
          <p:cNvPr id="18" name="Text 15"/>
          <p:cNvSpPr/>
          <p:nvPr/>
        </p:nvSpPr>
        <p:spPr>
          <a:xfrm>
            <a:off x="10863143" y="5255776"/>
            <a:ext cx="3015972" cy="631269"/>
          </a:xfrm>
          <a:prstGeom prst="rect">
            <a:avLst/>
          </a:prstGeom>
          <a:noFill/>
          <a:ln/>
        </p:spPr>
        <p:txBody>
          <a:bodyPr wrap="squar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Insider Threats and Vulnerabilities</a:t>
            </a:r>
            <a:endParaRPr lang="en-US" sz="1950" dirty="0"/>
          </a:p>
        </p:txBody>
      </p:sp>
      <p:sp>
        <p:nvSpPr>
          <p:cNvPr id="19" name="Text 16"/>
          <p:cNvSpPr/>
          <p:nvPr/>
        </p:nvSpPr>
        <p:spPr>
          <a:xfrm>
            <a:off x="10863143" y="6015752"/>
            <a:ext cx="3015972" cy="1373505"/>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Malicious insiders and unintentional human errors pose significant risks to data security.</a:t>
            </a:r>
            <a:endParaRPr lang="en-US" sz="1650" dirty="0"/>
          </a:p>
        </p:txBody>
      </p:sp>
      <p:pic>
        <p:nvPicPr>
          <p:cNvPr id="20" name="Picture 19">
            <a:extLst>
              <a:ext uri="{FF2B5EF4-FFF2-40B4-BE49-F238E27FC236}">
                <a16:creationId xmlns:a16="http://schemas.microsoft.com/office/drawing/2014/main" id="{30087FA6-8C5A-3F55-5C13-47548CA98966}"/>
              </a:ext>
            </a:extLst>
          </p:cNvPr>
          <p:cNvPicPr>
            <a:picLocks noChangeAspect="1"/>
          </p:cNvPicPr>
          <p:nvPr/>
        </p:nvPicPr>
        <p:blipFill>
          <a:blip r:embed="rId4"/>
          <a:stretch>
            <a:fillRect/>
          </a:stretch>
        </p:blipFill>
        <p:spPr>
          <a:xfrm>
            <a:off x="12705194" y="7389257"/>
            <a:ext cx="1925206" cy="8160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7951" y="981908"/>
            <a:ext cx="7648099" cy="1256824"/>
          </a:xfrm>
          <a:prstGeom prst="rect">
            <a:avLst/>
          </a:prstGeom>
          <a:noFill/>
          <a:ln/>
        </p:spPr>
        <p:txBody>
          <a:bodyPr wrap="square" lIns="0" tIns="0" rIns="0" bIns="0" rtlCol="0" anchor="t"/>
          <a:lstStyle/>
          <a:p>
            <a:pPr marL="0" indent="0">
              <a:lnSpc>
                <a:spcPts val="4900"/>
              </a:lnSpc>
              <a:buNone/>
            </a:pPr>
            <a:r>
              <a:rPr lang="en-US" sz="3950" dirty="0">
                <a:solidFill>
                  <a:srgbClr val="1F1E1E"/>
                </a:solidFill>
                <a:latin typeface="Red Hat Text" pitchFamily="34" charset="0"/>
                <a:ea typeface="Red Hat Text" pitchFamily="34" charset="-122"/>
                <a:cs typeface="Red Hat Text" pitchFamily="34" charset="-120"/>
              </a:rPr>
              <a:t>Decentralized, Transparent, and Secure: The Power of Blockchain</a:t>
            </a:r>
            <a:endParaRPr lang="en-US" sz="3950" dirty="0"/>
          </a:p>
        </p:txBody>
      </p:sp>
      <p:sp>
        <p:nvSpPr>
          <p:cNvPr id="4" name="Shape 1"/>
          <p:cNvSpPr/>
          <p:nvPr/>
        </p:nvSpPr>
        <p:spPr>
          <a:xfrm>
            <a:off x="747951" y="2559248"/>
            <a:ext cx="3717250" cy="2237423"/>
          </a:xfrm>
          <a:prstGeom prst="roundRect">
            <a:avLst>
              <a:gd name="adj" fmla="val 1433"/>
            </a:avLst>
          </a:prstGeom>
          <a:solidFill>
            <a:srgbClr val="F3E8E8"/>
          </a:solidFill>
          <a:ln/>
        </p:spPr>
      </p:sp>
      <p:sp>
        <p:nvSpPr>
          <p:cNvPr id="5" name="Text 2"/>
          <p:cNvSpPr/>
          <p:nvPr/>
        </p:nvSpPr>
        <p:spPr>
          <a:xfrm>
            <a:off x="961549" y="2772847"/>
            <a:ext cx="2514243" cy="3143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Decentralization</a:t>
            </a:r>
            <a:endParaRPr lang="en-US" sz="1950" dirty="0"/>
          </a:p>
        </p:txBody>
      </p:sp>
      <p:sp>
        <p:nvSpPr>
          <p:cNvPr id="6" name="Text 3"/>
          <p:cNvSpPr/>
          <p:nvPr/>
        </p:nvSpPr>
        <p:spPr>
          <a:xfrm>
            <a:off x="961549" y="3215283"/>
            <a:ext cx="3290054" cy="1367790"/>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Blockchain's distributed ledger technology eliminates single points of failure, improving resilience against cyber attacks.</a:t>
            </a:r>
            <a:endParaRPr lang="en-US" sz="1650" dirty="0"/>
          </a:p>
        </p:txBody>
      </p:sp>
      <p:sp>
        <p:nvSpPr>
          <p:cNvPr id="7" name="Shape 4"/>
          <p:cNvSpPr/>
          <p:nvPr/>
        </p:nvSpPr>
        <p:spPr>
          <a:xfrm>
            <a:off x="4678799" y="2559248"/>
            <a:ext cx="3717250" cy="2237423"/>
          </a:xfrm>
          <a:prstGeom prst="roundRect">
            <a:avLst>
              <a:gd name="adj" fmla="val 1433"/>
            </a:avLst>
          </a:prstGeom>
          <a:solidFill>
            <a:srgbClr val="F3E8E8"/>
          </a:solidFill>
          <a:ln/>
        </p:spPr>
      </p:sp>
      <p:sp>
        <p:nvSpPr>
          <p:cNvPr id="8" name="Text 5"/>
          <p:cNvSpPr/>
          <p:nvPr/>
        </p:nvSpPr>
        <p:spPr>
          <a:xfrm>
            <a:off x="4892397" y="2772847"/>
            <a:ext cx="2514243" cy="3143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Transparency</a:t>
            </a:r>
            <a:endParaRPr lang="en-US" sz="1950" dirty="0"/>
          </a:p>
        </p:txBody>
      </p:sp>
      <p:sp>
        <p:nvSpPr>
          <p:cNvPr id="9" name="Text 6"/>
          <p:cNvSpPr/>
          <p:nvPr/>
        </p:nvSpPr>
        <p:spPr>
          <a:xfrm>
            <a:off x="4892397" y="3215283"/>
            <a:ext cx="3290054" cy="1367790"/>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Blockchain's immutable and transparent nature provides auditable records of all transactions and data changes.</a:t>
            </a:r>
            <a:endParaRPr lang="en-US" sz="1650" dirty="0"/>
          </a:p>
        </p:txBody>
      </p:sp>
      <p:sp>
        <p:nvSpPr>
          <p:cNvPr id="10" name="Shape 7"/>
          <p:cNvSpPr/>
          <p:nvPr/>
        </p:nvSpPr>
        <p:spPr>
          <a:xfrm>
            <a:off x="747951" y="5010269"/>
            <a:ext cx="3717250" cy="2237423"/>
          </a:xfrm>
          <a:prstGeom prst="roundRect">
            <a:avLst>
              <a:gd name="adj" fmla="val 1433"/>
            </a:avLst>
          </a:prstGeom>
          <a:solidFill>
            <a:srgbClr val="F3E8E8"/>
          </a:solidFill>
          <a:ln/>
        </p:spPr>
      </p:sp>
      <p:sp>
        <p:nvSpPr>
          <p:cNvPr id="11" name="Text 8"/>
          <p:cNvSpPr/>
          <p:nvPr/>
        </p:nvSpPr>
        <p:spPr>
          <a:xfrm>
            <a:off x="961549" y="5223867"/>
            <a:ext cx="2598182" cy="3143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Cryptographic Security</a:t>
            </a:r>
            <a:endParaRPr lang="en-US" sz="1950" dirty="0"/>
          </a:p>
        </p:txBody>
      </p:sp>
      <p:sp>
        <p:nvSpPr>
          <p:cNvPr id="12" name="Text 9"/>
          <p:cNvSpPr/>
          <p:nvPr/>
        </p:nvSpPr>
        <p:spPr>
          <a:xfrm>
            <a:off x="961549" y="5666303"/>
            <a:ext cx="3290054" cy="1367790"/>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 leverages advanced cryptography to ensure the integrity and confidentiality of data and transactions.</a:t>
            </a:r>
            <a:endParaRPr lang="en-US" sz="1650" dirty="0"/>
          </a:p>
        </p:txBody>
      </p:sp>
      <p:sp>
        <p:nvSpPr>
          <p:cNvPr id="13" name="Shape 10"/>
          <p:cNvSpPr/>
          <p:nvPr/>
        </p:nvSpPr>
        <p:spPr>
          <a:xfrm>
            <a:off x="4678799" y="5010269"/>
            <a:ext cx="3717250" cy="2237423"/>
          </a:xfrm>
          <a:prstGeom prst="roundRect">
            <a:avLst>
              <a:gd name="adj" fmla="val 1433"/>
            </a:avLst>
          </a:prstGeom>
          <a:solidFill>
            <a:srgbClr val="F3E8E8"/>
          </a:solidFill>
          <a:ln/>
        </p:spPr>
      </p:sp>
      <p:sp>
        <p:nvSpPr>
          <p:cNvPr id="14" name="Text 11"/>
          <p:cNvSpPr/>
          <p:nvPr/>
        </p:nvSpPr>
        <p:spPr>
          <a:xfrm>
            <a:off x="4892397" y="5223867"/>
            <a:ext cx="2514243" cy="3143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Smart Contracts</a:t>
            </a:r>
            <a:endParaRPr lang="en-US" sz="1950" dirty="0"/>
          </a:p>
        </p:txBody>
      </p:sp>
      <p:sp>
        <p:nvSpPr>
          <p:cNvPr id="15" name="Text 12"/>
          <p:cNvSpPr/>
          <p:nvPr/>
        </p:nvSpPr>
        <p:spPr>
          <a:xfrm>
            <a:off x="4892397" y="5666303"/>
            <a:ext cx="3290054" cy="1025843"/>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Blockchain-based smart contracts automate secure processes and reduce the risk of human error.</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7926" y="640080"/>
            <a:ext cx="7580948" cy="1313498"/>
          </a:xfrm>
          <a:prstGeom prst="rect">
            <a:avLst/>
          </a:prstGeom>
          <a:noFill/>
          <a:ln/>
        </p:spPr>
        <p:txBody>
          <a:bodyPr wrap="square" lIns="0" tIns="0" rIns="0" bIns="0" rtlCol="0" anchor="t"/>
          <a:lstStyle/>
          <a:p>
            <a:pPr marL="0" indent="0">
              <a:lnSpc>
                <a:spcPts val="5150"/>
              </a:lnSpc>
              <a:buNone/>
            </a:pPr>
            <a:r>
              <a:rPr lang="en-US" sz="4100" dirty="0">
                <a:solidFill>
                  <a:srgbClr val="1F1E1E"/>
                </a:solidFill>
                <a:latin typeface="Red Hat Text" pitchFamily="34" charset="0"/>
                <a:ea typeface="Red Hat Text" pitchFamily="34" charset="-122"/>
                <a:cs typeface="Red Hat Text" pitchFamily="34" charset="-120"/>
              </a:rPr>
              <a:t>How Blockchain Solves Cybersecurity Issues</a:t>
            </a:r>
            <a:endParaRPr lang="en-US" sz="4100" dirty="0"/>
          </a:p>
        </p:txBody>
      </p:sp>
      <p:pic>
        <p:nvPicPr>
          <p:cNvPr id="4" name="Image 1" descr="preencoded.png"/>
          <p:cNvPicPr>
            <a:picLocks noChangeAspect="1"/>
          </p:cNvPicPr>
          <p:nvPr/>
        </p:nvPicPr>
        <p:blipFill>
          <a:blip r:embed="rId4"/>
          <a:stretch>
            <a:fillRect/>
          </a:stretch>
        </p:blipFill>
        <p:spPr>
          <a:xfrm>
            <a:off x="6267926" y="2288500"/>
            <a:ext cx="558165" cy="558165"/>
          </a:xfrm>
          <a:prstGeom prst="rect">
            <a:avLst/>
          </a:prstGeom>
        </p:spPr>
      </p:pic>
      <p:sp>
        <p:nvSpPr>
          <p:cNvPr id="5" name="Text 1"/>
          <p:cNvSpPr/>
          <p:nvPr/>
        </p:nvSpPr>
        <p:spPr>
          <a:xfrm>
            <a:off x="6267926" y="3069908"/>
            <a:ext cx="2626995"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Data Integrity</a:t>
            </a:r>
            <a:endParaRPr lang="en-US" sz="2050" dirty="0"/>
          </a:p>
        </p:txBody>
      </p:sp>
      <p:sp>
        <p:nvSpPr>
          <p:cNvPr id="6" name="Text 2"/>
          <p:cNvSpPr/>
          <p:nvPr/>
        </p:nvSpPr>
        <p:spPr>
          <a:xfrm>
            <a:off x="6267926" y="3532108"/>
            <a:ext cx="3622953"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Blockchain's immutable ledger ensures that data cannot be altered or tampered with.</a:t>
            </a:r>
            <a:endParaRPr lang="en-US" sz="1750" dirty="0"/>
          </a:p>
        </p:txBody>
      </p:sp>
      <p:pic>
        <p:nvPicPr>
          <p:cNvPr id="7" name="Image 2" descr="preencoded.png"/>
          <p:cNvPicPr>
            <a:picLocks noChangeAspect="1"/>
          </p:cNvPicPr>
          <p:nvPr/>
        </p:nvPicPr>
        <p:blipFill>
          <a:blip r:embed="rId5"/>
          <a:stretch>
            <a:fillRect/>
          </a:stretch>
        </p:blipFill>
        <p:spPr>
          <a:xfrm>
            <a:off x="10225802" y="2288500"/>
            <a:ext cx="558165" cy="558165"/>
          </a:xfrm>
          <a:prstGeom prst="rect">
            <a:avLst/>
          </a:prstGeom>
        </p:spPr>
      </p:pic>
      <p:sp>
        <p:nvSpPr>
          <p:cNvPr id="8" name="Text 3"/>
          <p:cNvSpPr/>
          <p:nvPr/>
        </p:nvSpPr>
        <p:spPr>
          <a:xfrm>
            <a:off x="10225802" y="3069908"/>
            <a:ext cx="2626995"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Distributed Security</a:t>
            </a:r>
            <a:endParaRPr lang="en-US" sz="2050" dirty="0"/>
          </a:p>
        </p:txBody>
      </p:sp>
      <p:sp>
        <p:nvSpPr>
          <p:cNvPr id="9" name="Text 4"/>
          <p:cNvSpPr/>
          <p:nvPr/>
        </p:nvSpPr>
        <p:spPr>
          <a:xfrm>
            <a:off x="10225802" y="3532108"/>
            <a:ext cx="3623072"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The decentralized nature of blockchain networks makes them resilient to single points of failure.</a:t>
            </a:r>
            <a:endParaRPr lang="en-US" sz="1750" dirty="0"/>
          </a:p>
        </p:txBody>
      </p:sp>
      <p:pic>
        <p:nvPicPr>
          <p:cNvPr id="10" name="Image 3" descr="preencoded.png"/>
          <p:cNvPicPr>
            <a:picLocks noChangeAspect="1"/>
          </p:cNvPicPr>
          <p:nvPr/>
        </p:nvPicPr>
        <p:blipFill>
          <a:blip r:embed="rId6"/>
          <a:stretch>
            <a:fillRect/>
          </a:stretch>
        </p:blipFill>
        <p:spPr>
          <a:xfrm>
            <a:off x="6267926" y="5273873"/>
            <a:ext cx="558165" cy="558165"/>
          </a:xfrm>
          <a:prstGeom prst="rect">
            <a:avLst/>
          </a:prstGeom>
        </p:spPr>
      </p:pic>
      <p:sp>
        <p:nvSpPr>
          <p:cNvPr id="11" name="Text 5"/>
          <p:cNvSpPr/>
          <p:nvPr/>
        </p:nvSpPr>
        <p:spPr>
          <a:xfrm>
            <a:off x="6267926" y="6055281"/>
            <a:ext cx="2974062"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Cryptographic Protection</a:t>
            </a:r>
            <a:endParaRPr lang="en-US" sz="2050" dirty="0"/>
          </a:p>
        </p:txBody>
      </p:sp>
      <p:sp>
        <p:nvSpPr>
          <p:cNvPr id="12" name="Text 6"/>
          <p:cNvSpPr/>
          <p:nvPr/>
        </p:nvSpPr>
        <p:spPr>
          <a:xfrm>
            <a:off x="6267926" y="6517481"/>
            <a:ext cx="3622953"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Advanced cryptographic algorithms used in blockchain provide robust data encryption and authentication.</a:t>
            </a:r>
            <a:endParaRPr lang="en-US" sz="1750" dirty="0"/>
          </a:p>
        </p:txBody>
      </p:sp>
      <p:pic>
        <p:nvPicPr>
          <p:cNvPr id="13" name="Image 4" descr="preencoded.png"/>
          <p:cNvPicPr>
            <a:picLocks noChangeAspect="1"/>
          </p:cNvPicPr>
          <p:nvPr/>
        </p:nvPicPr>
        <p:blipFill>
          <a:blip r:embed="rId7"/>
          <a:stretch>
            <a:fillRect/>
          </a:stretch>
        </p:blipFill>
        <p:spPr>
          <a:xfrm>
            <a:off x="10225802" y="5273873"/>
            <a:ext cx="558165" cy="558165"/>
          </a:xfrm>
          <a:prstGeom prst="rect">
            <a:avLst/>
          </a:prstGeom>
        </p:spPr>
      </p:pic>
      <p:sp>
        <p:nvSpPr>
          <p:cNvPr id="14" name="Text 7"/>
          <p:cNvSpPr/>
          <p:nvPr/>
        </p:nvSpPr>
        <p:spPr>
          <a:xfrm>
            <a:off x="10225802" y="6055281"/>
            <a:ext cx="2626995"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Automated Processes</a:t>
            </a:r>
            <a:endParaRPr lang="en-US" sz="2050" dirty="0"/>
          </a:p>
        </p:txBody>
      </p:sp>
      <p:sp>
        <p:nvSpPr>
          <p:cNvPr id="15" name="Text 8"/>
          <p:cNvSpPr/>
          <p:nvPr/>
        </p:nvSpPr>
        <p:spPr>
          <a:xfrm>
            <a:off x="10225802" y="6517481"/>
            <a:ext cx="3623072"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Blockchain-based smart contracts can automate security-critical processes and reduce human error.</a:t>
            </a:r>
            <a:endParaRPr lang="en-US" sz="1750" dirty="0"/>
          </a:p>
        </p:txBody>
      </p:sp>
      <p:pic>
        <p:nvPicPr>
          <p:cNvPr id="16" name="Picture 15">
            <a:extLst>
              <a:ext uri="{FF2B5EF4-FFF2-40B4-BE49-F238E27FC236}">
                <a16:creationId xmlns:a16="http://schemas.microsoft.com/office/drawing/2014/main" id="{390827DA-38EB-9ADE-031E-26E4A7CF3118}"/>
              </a:ext>
            </a:extLst>
          </p:cNvPr>
          <p:cNvPicPr>
            <a:picLocks noChangeAspect="1"/>
          </p:cNvPicPr>
          <p:nvPr/>
        </p:nvPicPr>
        <p:blipFill>
          <a:blip r:embed="rId8"/>
          <a:stretch>
            <a:fillRect/>
          </a:stretch>
        </p:blipFill>
        <p:spPr>
          <a:xfrm flipV="1">
            <a:off x="12037338" y="7723346"/>
            <a:ext cx="2626995" cy="4192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636" y="638413"/>
            <a:ext cx="7659529" cy="1247299"/>
          </a:xfrm>
          <a:prstGeom prst="rect">
            <a:avLst/>
          </a:prstGeom>
          <a:noFill/>
          <a:ln/>
        </p:spPr>
        <p:txBody>
          <a:bodyPr wrap="square" lIns="0" tIns="0" rIns="0" bIns="0" rtlCol="0" anchor="t"/>
          <a:lstStyle/>
          <a:p>
            <a:pPr marL="0" indent="0">
              <a:lnSpc>
                <a:spcPts val="4900"/>
              </a:lnSpc>
              <a:buNone/>
            </a:pPr>
            <a:r>
              <a:rPr lang="en-US" sz="3900" dirty="0">
                <a:solidFill>
                  <a:srgbClr val="1F1E1E"/>
                </a:solidFill>
                <a:latin typeface="Red Hat Text" pitchFamily="34" charset="0"/>
                <a:ea typeface="Red Hat Text" pitchFamily="34" charset="-122"/>
                <a:cs typeface="Red Hat Text" pitchFamily="34" charset="-120"/>
              </a:rPr>
              <a:t>Real-World Applications of Blockchain in Cybersecurity</a:t>
            </a:r>
            <a:endParaRPr lang="en-US" sz="3900" dirty="0"/>
          </a:p>
        </p:txBody>
      </p:sp>
      <p:sp>
        <p:nvSpPr>
          <p:cNvPr id="4" name="Shape 1"/>
          <p:cNvSpPr/>
          <p:nvPr/>
        </p:nvSpPr>
        <p:spPr>
          <a:xfrm>
            <a:off x="6535222" y="2203728"/>
            <a:ext cx="22860" cy="5387459"/>
          </a:xfrm>
          <a:prstGeom prst="roundRect">
            <a:avLst>
              <a:gd name="adj" fmla="val 139153"/>
            </a:avLst>
          </a:prstGeom>
          <a:solidFill>
            <a:srgbClr val="D9CECE"/>
          </a:solidFill>
          <a:ln/>
        </p:spPr>
      </p:sp>
      <p:sp>
        <p:nvSpPr>
          <p:cNvPr id="5" name="Shape 2"/>
          <p:cNvSpPr/>
          <p:nvPr/>
        </p:nvSpPr>
        <p:spPr>
          <a:xfrm>
            <a:off x="6762333" y="2669262"/>
            <a:ext cx="742236" cy="22860"/>
          </a:xfrm>
          <a:prstGeom prst="roundRect">
            <a:avLst>
              <a:gd name="adj" fmla="val 139153"/>
            </a:avLst>
          </a:prstGeom>
          <a:solidFill>
            <a:srgbClr val="D9CECE"/>
          </a:solidFill>
          <a:ln/>
        </p:spPr>
      </p:sp>
      <p:sp>
        <p:nvSpPr>
          <p:cNvPr id="6" name="Shape 3"/>
          <p:cNvSpPr/>
          <p:nvPr/>
        </p:nvSpPr>
        <p:spPr>
          <a:xfrm>
            <a:off x="6308110" y="2442210"/>
            <a:ext cx="477083" cy="477083"/>
          </a:xfrm>
          <a:prstGeom prst="roundRect">
            <a:avLst>
              <a:gd name="adj" fmla="val 6668"/>
            </a:avLst>
          </a:prstGeom>
          <a:solidFill>
            <a:srgbClr val="F3E8E8"/>
          </a:solidFill>
          <a:ln/>
        </p:spPr>
      </p:sp>
      <p:sp>
        <p:nvSpPr>
          <p:cNvPr id="7" name="Text 4"/>
          <p:cNvSpPr/>
          <p:nvPr/>
        </p:nvSpPr>
        <p:spPr>
          <a:xfrm>
            <a:off x="6500634" y="2531031"/>
            <a:ext cx="91916" cy="299442"/>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8" name="Text 5"/>
          <p:cNvSpPr/>
          <p:nvPr/>
        </p:nvSpPr>
        <p:spPr>
          <a:xfrm>
            <a:off x="7712988" y="2415778"/>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Identity Management</a:t>
            </a:r>
            <a:endParaRPr lang="en-US" sz="1950" dirty="0"/>
          </a:p>
        </p:txBody>
      </p:sp>
      <p:sp>
        <p:nvSpPr>
          <p:cNvPr id="9" name="Text 6"/>
          <p:cNvSpPr/>
          <p:nvPr/>
        </p:nvSpPr>
        <p:spPr>
          <a:xfrm>
            <a:off x="7712988" y="2854643"/>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Blockchain-based identity solutions enhance security and privacy by providing decentralized, tamper-proof digital identities.</a:t>
            </a:r>
            <a:endParaRPr lang="en-US" sz="1650" dirty="0"/>
          </a:p>
        </p:txBody>
      </p:sp>
      <p:sp>
        <p:nvSpPr>
          <p:cNvPr id="10" name="Shape 7"/>
          <p:cNvSpPr/>
          <p:nvPr/>
        </p:nvSpPr>
        <p:spPr>
          <a:xfrm>
            <a:off x="6762333" y="4422696"/>
            <a:ext cx="742236" cy="22860"/>
          </a:xfrm>
          <a:prstGeom prst="roundRect">
            <a:avLst>
              <a:gd name="adj" fmla="val 139153"/>
            </a:avLst>
          </a:prstGeom>
          <a:solidFill>
            <a:srgbClr val="D9CECE"/>
          </a:solidFill>
          <a:ln/>
        </p:spPr>
      </p:sp>
      <p:sp>
        <p:nvSpPr>
          <p:cNvPr id="11" name="Shape 8"/>
          <p:cNvSpPr/>
          <p:nvPr/>
        </p:nvSpPr>
        <p:spPr>
          <a:xfrm>
            <a:off x="6308110" y="4195643"/>
            <a:ext cx="477083" cy="477083"/>
          </a:xfrm>
          <a:prstGeom prst="roundRect">
            <a:avLst>
              <a:gd name="adj" fmla="val 6668"/>
            </a:avLst>
          </a:prstGeom>
          <a:solidFill>
            <a:srgbClr val="F3E8E8"/>
          </a:solidFill>
          <a:ln/>
        </p:spPr>
      </p:sp>
      <p:sp>
        <p:nvSpPr>
          <p:cNvPr id="12" name="Text 9"/>
          <p:cNvSpPr/>
          <p:nvPr/>
        </p:nvSpPr>
        <p:spPr>
          <a:xfrm>
            <a:off x="6464558" y="4284464"/>
            <a:ext cx="164068" cy="299442"/>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3" name="Text 10"/>
          <p:cNvSpPr/>
          <p:nvPr/>
        </p:nvSpPr>
        <p:spPr>
          <a:xfrm>
            <a:off x="7712988" y="4169212"/>
            <a:ext cx="2803446"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Supply Chain Traceability</a:t>
            </a:r>
            <a:endParaRPr lang="en-US" sz="1950" dirty="0"/>
          </a:p>
        </p:txBody>
      </p:sp>
      <p:sp>
        <p:nvSpPr>
          <p:cNvPr id="14" name="Text 11"/>
          <p:cNvSpPr/>
          <p:nvPr/>
        </p:nvSpPr>
        <p:spPr>
          <a:xfrm>
            <a:off x="7712988" y="4608076"/>
            <a:ext cx="6175177" cy="1017627"/>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 enables end-to-end traceability and transparency in supply chains, mitigating the risk of counterfeit goods and tampering.</a:t>
            </a:r>
            <a:endParaRPr lang="en-US" sz="1650" dirty="0"/>
          </a:p>
        </p:txBody>
      </p:sp>
      <p:sp>
        <p:nvSpPr>
          <p:cNvPr id="15" name="Shape 12"/>
          <p:cNvSpPr/>
          <p:nvPr/>
        </p:nvSpPr>
        <p:spPr>
          <a:xfrm>
            <a:off x="6762333" y="6515338"/>
            <a:ext cx="742236" cy="22860"/>
          </a:xfrm>
          <a:prstGeom prst="roundRect">
            <a:avLst>
              <a:gd name="adj" fmla="val 139153"/>
            </a:avLst>
          </a:prstGeom>
          <a:solidFill>
            <a:srgbClr val="D9CECE"/>
          </a:solidFill>
          <a:ln/>
        </p:spPr>
      </p:sp>
      <p:sp>
        <p:nvSpPr>
          <p:cNvPr id="16" name="Shape 13"/>
          <p:cNvSpPr/>
          <p:nvPr/>
        </p:nvSpPr>
        <p:spPr>
          <a:xfrm>
            <a:off x="6308110" y="6288286"/>
            <a:ext cx="477083" cy="477083"/>
          </a:xfrm>
          <a:prstGeom prst="roundRect">
            <a:avLst>
              <a:gd name="adj" fmla="val 6668"/>
            </a:avLst>
          </a:prstGeom>
          <a:solidFill>
            <a:srgbClr val="F3E8E8"/>
          </a:solidFill>
          <a:ln/>
        </p:spPr>
      </p:sp>
      <p:sp>
        <p:nvSpPr>
          <p:cNvPr id="17" name="Text 14"/>
          <p:cNvSpPr/>
          <p:nvPr/>
        </p:nvSpPr>
        <p:spPr>
          <a:xfrm>
            <a:off x="6458843" y="6377107"/>
            <a:ext cx="175498" cy="299442"/>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8" name="Text 15"/>
          <p:cNvSpPr/>
          <p:nvPr/>
        </p:nvSpPr>
        <p:spPr>
          <a:xfrm>
            <a:off x="7712988" y="6261854"/>
            <a:ext cx="3631644"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Data Sharing and Access Control</a:t>
            </a:r>
            <a:endParaRPr lang="en-US" sz="1950" dirty="0"/>
          </a:p>
        </p:txBody>
      </p:sp>
      <p:sp>
        <p:nvSpPr>
          <p:cNvPr id="19" name="Text 16"/>
          <p:cNvSpPr/>
          <p:nvPr/>
        </p:nvSpPr>
        <p:spPr>
          <a:xfrm>
            <a:off x="7712988" y="6700718"/>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Roboto Light" pitchFamily="34" charset="0"/>
                <a:ea typeface="Roboto Light" pitchFamily="34" charset="-122"/>
                <a:cs typeface="Roboto Light" pitchFamily="34" charset="-120"/>
              </a:rPr>
              <a:t>Blockchain can facilitate secure and auditable data sharing, with granular access controls and permissions.</a:t>
            </a:r>
            <a:endParaRPr lang="en-US" sz="1650" dirty="0"/>
          </a:p>
        </p:txBody>
      </p:sp>
      <p:pic>
        <p:nvPicPr>
          <p:cNvPr id="20" name="Picture 19">
            <a:extLst>
              <a:ext uri="{FF2B5EF4-FFF2-40B4-BE49-F238E27FC236}">
                <a16:creationId xmlns:a16="http://schemas.microsoft.com/office/drawing/2014/main" id="{F2DE2C7D-D373-5CB1-D3D9-8ADB289C3E50}"/>
              </a:ext>
            </a:extLst>
          </p:cNvPr>
          <p:cNvPicPr>
            <a:picLocks noChangeAspect="1"/>
          </p:cNvPicPr>
          <p:nvPr/>
        </p:nvPicPr>
        <p:blipFill>
          <a:blip r:embed="rId4"/>
          <a:stretch>
            <a:fillRect/>
          </a:stretch>
        </p:blipFill>
        <p:spPr>
          <a:xfrm>
            <a:off x="12607517" y="7704176"/>
            <a:ext cx="2022883" cy="5254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08673"/>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IBM Food Trust Blockchain: Ensuring Transparency and Safety in the Food Supply Chain</a:t>
            </a:r>
            <a:endParaRPr lang="en-US" sz="4400" dirty="0"/>
          </a:p>
        </p:txBody>
      </p:sp>
      <p:sp>
        <p:nvSpPr>
          <p:cNvPr id="3" name="Text 1"/>
          <p:cNvSpPr/>
          <p:nvPr/>
        </p:nvSpPr>
        <p:spPr>
          <a:xfrm>
            <a:off x="837724" y="2814995"/>
            <a:ext cx="37280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Traceability and Transparency</a:t>
            </a:r>
            <a:endParaRPr lang="en-US" sz="2200" dirty="0"/>
          </a:p>
        </p:txBody>
      </p:sp>
      <p:sp>
        <p:nvSpPr>
          <p:cNvPr id="4" name="Text 2"/>
          <p:cNvSpPr/>
          <p:nvPr/>
        </p:nvSpPr>
        <p:spPr>
          <a:xfrm>
            <a:off x="837724" y="3406259"/>
            <a:ext cx="3928586"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IBM Food Trust uses blockchain to track food products from farm to table, giving consumers full visibility into their food's journey. Every step is recorded on the blockchain, creating a permanent, secure record.</a:t>
            </a:r>
            <a:endParaRPr lang="en-US" sz="1850" dirty="0"/>
          </a:p>
        </p:txBody>
      </p:sp>
      <p:sp>
        <p:nvSpPr>
          <p:cNvPr id="5" name="Text 3"/>
          <p:cNvSpPr/>
          <p:nvPr/>
        </p:nvSpPr>
        <p:spPr>
          <a:xfrm>
            <a:off x="5357813" y="281499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Improved Food Safety</a:t>
            </a:r>
            <a:endParaRPr lang="en-US" sz="2200" dirty="0"/>
          </a:p>
        </p:txBody>
      </p:sp>
      <p:sp>
        <p:nvSpPr>
          <p:cNvPr id="6" name="Text 4"/>
          <p:cNvSpPr/>
          <p:nvPr/>
        </p:nvSpPr>
        <p:spPr>
          <a:xfrm>
            <a:off x="5357813" y="3406259"/>
            <a:ext cx="3928586" cy="3447217"/>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Blockchain quickly identifies the source of contamination, reducing the time and cost of food recalls. In the event of a food safety incident, blockchain technology allows for rapid tracing of affected products, enabling swift action to prevent widespread contamination and minimize consumer harm.</a:t>
            </a:r>
            <a:endParaRPr lang="en-US" sz="1850" dirty="0"/>
          </a:p>
        </p:txBody>
      </p:sp>
      <p:sp>
        <p:nvSpPr>
          <p:cNvPr id="7" name="Text 5"/>
          <p:cNvSpPr/>
          <p:nvPr/>
        </p:nvSpPr>
        <p:spPr>
          <a:xfrm>
            <a:off x="9877901" y="2814995"/>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Enhanced Supply Chain Efficiency</a:t>
            </a:r>
            <a:endParaRPr lang="en-US" sz="2200" dirty="0"/>
          </a:p>
        </p:txBody>
      </p:sp>
      <p:sp>
        <p:nvSpPr>
          <p:cNvPr id="8" name="Text 6"/>
          <p:cNvSpPr/>
          <p:nvPr/>
        </p:nvSpPr>
        <p:spPr>
          <a:xfrm>
            <a:off x="9877901" y="3758208"/>
            <a:ext cx="3928586" cy="3447217"/>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Blockchain facilitates data sharing and collaboration, improving supply chain coordination and efficiency. Streamlined communication and information flow through blockchain enables seamless interactions between all stakeholders. This leads to cost savings, reduced waste, and a more sustainable food supply chain.</a:t>
            </a:r>
            <a:endParaRPr lang="en-US" sz="1850" dirty="0"/>
          </a:p>
        </p:txBody>
      </p:sp>
      <p:pic>
        <p:nvPicPr>
          <p:cNvPr id="9" name="Picture 8">
            <a:extLst>
              <a:ext uri="{FF2B5EF4-FFF2-40B4-BE49-F238E27FC236}">
                <a16:creationId xmlns:a16="http://schemas.microsoft.com/office/drawing/2014/main" id="{9611BCCF-3463-03DB-881C-FE969EAC9C90}"/>
              </a:ext>
            </a:extLst>
          </p:cNvPr>
          <p:cNvPicPr>
            <a:picLocks noChangeAspect="1"/>
          </p:cNvPicPr>
          <p:nvPr/>
        </p:nvPicPr>
        <p:blipFill>
          <a:blip r:embed="rId3"/>
          <a:stretch>
            <a:fillRect/>
          </a:stretch>
        </p:blipFill>
        <p:spPr>
          <a:xfrm>
            <a:off x="11563293" y="7420927"/>
            <a:ext cx="3067107" cy="7966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14720"/>
            <a:ext cx="7582614" cy="1312069"/>
          </a:xfrm>
          <a:prstGeom prst="rect">
            <a:avLst/>
          </a:prstGeom>
          <a:noFill/>
          <a:ln/>
        </p:spPr>
        <p:txBody>
          <a:bodyPr wrap="square" lIns="0" tIns="0" rIns="0" bIns="0" rtlCol="0" anchor="t"/>
          <a:lstStyle/>
          <a:p>
            <a:pPr marL="0" indent="0">
              <a:lnSpc>
                <a:spcPts val="5150"/>
              </a:lnSpc>
              <a:buNone/>
            </a:pPr>
            <a:r>
              <a:rPr lang="en-US" sz="4100" dirty="0">
                <a:solidFill>
                  <a:srgbClr val="1F1E1E"/>
                </a:solidFill>
                <a:latin typeface="Red Hat Text" pitchFamily="34" charset="0"/>
                <a:ea typeface="Red Hat Text" pitchFamily="34" charset="-122"/>
                <a:cs typeface="Red Hat Text" pitchFamily="34" charset="-120"/>
              </a:rPr>
              <a:t>Blockchain in Action: An Interactive Demo</a:t>
            </a:r>
            <a:endParaRPr lang="en-US" sz="4100" dirty="0"/>
          </a:p>
        </p:txBody>
      </p:sp>
      <p:pic>
        <p:nvPicPr>
          <p:cNvPr id="4" name="Image 1" descr="preencoded.png"/>
          <p:cNvPicPr>
            <a:picLocks noChangeAspect="1"/>
          </p:cNvPicPr>
          <p:nvPr/>
        </p:nvPicPr>
        <p:blipFill>
          <a:blip r:embed="rId4"/>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Initiate Transaction</a:t>
            </a:r>
            <a:endParaRPr lang="en-US" sz="2050" dirty="0"/>
          </a:p>
        </p:txBody>
      </p:sp>
      <p:sp>
        <p:nvSpPr>
          <p:cNvPr id="6" name="Text 2"/>
          <p:cNvSpPr/>
          <p:nvPr/>
        </p:nvSpPr>
        <p:spPr>
          <a:xfrm>
            <a:off x="2230517" y="2946202"/>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Begin a secure transaction on the blockchain network.</a:t>
            </a:r>
            <a:endParaRPr lang="en-US" sz="1750" dirty="0"/>
          </a:p>
        </p:txBody>
      </p:sp>
      <p:pic>
        <p:nvPicPr>
          <p:cNvPr id="7" name="Image 2" descr="preencoded.png"/>
          <p:cNvPicPr>
            <a:picLocks noChangeAspect="1"/>
          </p:cNvPicPr>
          <p:nvPr/>
        </p:nvPicPr>
        <p:blipFill>
          <a:blip r:embed="rId5"/>
          <a:stretch>
            <a:fillRect/>
          </a:stretch>
        </p:blipFill>
        <p:spPr>
          <a:xfrm>
            <a:off x="780693" y="4045863"/>
            <a:ext cx="1115258" cy="1784509"/>
          </a:xfrm>
          <a:prstGeom prst="rect">
            <a:avLst/>
          </a:prstGeom>
        </p:spPr>
      </p:pic>
      <p:sp>
        <p:nvSpPr>
          <p:cNvPr id="8" name="Text 3"/>
          <p:cNvSpPr/>
          <p:nvPr/>
        </p:nvSpPr>
        <p:spPr>
          <a:xfrm>
            <a:off x="2230517" y="4268867"/>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Validate and Record</a:t>
            </a:r>
            <a:endParaRPr lang="en-US" sz="2050" dirty="0"/>
          </a:p>
        </p:txBody>
      </p:sp>
      <p:sp>
        <p:nvSpPr>
          <p:cNvPr id="9" name="Text 4"/>
          <p:cNvSpPr/>
          <p:nvPr/>
        </p:nvSpPr>
        <p:spPr>
          <a:xfrm>
            <a:off x="2230517" y="4730710"/>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The transaction is validated and recorded on the distributed ledger.</a:t>
            </a:r>
            <a:endParaRPr lang="en-US" sz="1750" dirty="0"/>
          </a:p>
        </p:txBody>
      </p:sp>
      <p:pic>
        <p:nvPicPr>
          <p:cNvPr id="10" name="Image 3" descr="preencoded.png"/>
          <p:cNvPicPr>
            <a:picLocks noChangeAspect="1"/>
          </p:cNvPicPr>
          <p:nvPr/>
        </p:nvPicPr>
        <p:blipFill>
          <a:blip r:embed="rId6"/>
          <a:stretch>
            <a:fillRect/>
          </a:stretch>
        </p:blipFill>
        <p:spPr>
          <a:xfrm>
            <a:off x="780693" y="5830372"/>
            <a:ext cx="1115258" cy="1784509"/>
          </a:xfrm>
          <a:prstGeom prst="rect">
            <a:avLst/>
          </a:prstGeom>
        </p:spPr>
      </p:pic>
      <p:sp>
        <p:nvSpPr>
          <p:cNvPr id="11" name="Text 5"/>
          <p:cNvSpPr/>
          <p:nvPr/>
        </p:nvSpPr>
        <p:spPr>
          <a:xfrm>
            <a:off x="2230517" y="6053376"/>
            <a:ext cx="3474125" cy="328017"/>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Transparency and Traceability</a:t>
            </a:r>
            <a:endParaRPr lang="en-US" sz="2050" dirty="0"/>
          </a:p>
        </p:txBody>
      </p:sp>
      <p:sp>
        <p:nvSpPr>
          <p:cNvPr id="12" name="Text 6"/>
          <p:cNvSpPr/>
          <p:nvPr/>
        </p:nvSpPr>
        <p:spPr>
          <a:xfrm>
            <a:off x="2230517" y="6515219"/>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All participants can view the transaction history and track the asset's journey.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1474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Challenges in Blockchain Adoption for Cybersecurity</a:t>
            </a:r>
            <a:endParaRPr lang="en-US" sz="4400" dirty="0"/>
          </a:p>
        </p:txBody>
      </p:sp>
      <p:sp>
        <p:nvSpPr>
          <p:cNvPr id="4" name="Shape 1"/>
          <p:cNvSpPr/>
          <p:nvPr/>
        </p:nvSpPr>
        <p:spPr>
          <a:xfrm>
            <a:off x="837724" y="2850952"/>
            <a:ext cx="538520" cy="538520"/>
          </a:xfrm>
          <a:prstGeom prst="roundRect">
            <a:avLst>
              <a:gd name="adj" fmla="val 6668"/>
            </a:avLst>
          </a:prstGeom>
          <a:solidFill>
            <a:srgbClr val="F3E8E8"/>
          </a:solidFill>
          <a:ln/>
        </p:spPr>
      </p:sp>
      <p:sp>
        <p:nvSpPr>
          <p:cNvPr id="5" name="Text 2"/>
          <p:cNvSpPr/>
          <p:nvPr/>
        </p:nvSpPr>
        <p:spPr>
          <a:xfrm>
            <a:off x="1055013" y="2951202"/>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85095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Scalability Limitations</a:t>
            </a:r>
            <a:endParaRPr lang="en-US" sz="2200" dirty="0"/>
          </a:p>
        </p:txBody>
      </p:sp>
      <p:sp>
        <p:nvSpPr>
          <p:cNvPr id="7" name="Text 4"/>
          <p:cNvSpPr/>
          <p:nvPr/>
        </p:nvSpPr>
        <p:spPr>
          <a:xfrm>
            <a:off x="1615559" y="3346490"/>
            <a:ext cx="2836783"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Blockchain networks may struggle to handle high transaction volumes and processing speeds required for enterprise-level applications.</a:t>
            </a:r>
            <a:endParaRPr lang="en-US" sz="1850" dirty="0"/>
          </a:p>
        </p:txBody>
      </p:sp>
      <p:sp>
        <p:nvSpPr>
          <p:cNvPr id="8" name="Shape 5"/>
          <p:cNvSpPr/>
          <p:nvPr/>
        </p:nvSpPr>
        <p:spPr>
          <a:xfrm>
            <a:off x="4691658" y="2850952"/>
            <a:ext cx="538520" cy="538520"/>
          </a:xfrm>
          <a:prstGeom prst="roundRect">
            <a:avLst>
              <a:gd name="adj" fmla="val 6668"/>
            </a:avLst>
          </a:prstGeom>
          <a:solidFill>
            <a:srgbClr val="F3E8E8"/>
          </a:solidFill>
          <a:ln/>
        </p:spPr>
      </p:sp>
      <p:sp>
        <p:nvSpPr>
          <p:cNvPr id="9" name="Text 6"/>
          <p:cNvSpPr/>
          <p:nvPr/>
        </p:nvSpPr>
        <p:spPr>
          <a:xfrm>
            <a:off x="4868228" y="2951202"/>
            <a:ext cx="185261"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5469493" y="2850952"/>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Regulatory Uncertainty</a:t>
            </a:r>
            <a:endParaRPr lang="en-US" sz="2200" dirty="0"/>
          </a:p>
        </p:txBody>
      </p:sp>
      <p:sp>
        <p:nvSpPr>
          <p:cNvPr id="11" name="Text 8"/>
          <p:cNvSpPr/>
          <p:nvPr/>
        </p:nvSpPr>
        <p:spPr>
          <a:xfrm>
            <a:off x="5469493" y="3698438"/>
            <a:ext cx="283678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Lack of clear regulatory guidelines and standards can hinder the widespread adoption of blockchain in cybersecurity.</a:t>
            </a:r>
            <a:endParaRPr lang="en-US" sz="1850" dirty="0"/>
          </a:p>
        </p:txBody>
      </p:sp>
      <p:sp>
        <p:nvSpPr>
          <p:cNvPr id="12" name="Shape 9"/>
          <p:cNvSpPr/>
          <p:nvPr/>
        </p:nvSpPr>
        <p:spPr>
          <a:xfrm>
            <a:off x="837724" y="6153150"/>
            <a:ext cx="538520" cy="538520"/>
          </a:xfrm>
          <a:prstGeom prst="roundRect">
            <a:avLst>
              <a:gd name="adj" fmla="val 6668"/>
            </a:avLst>
          </a:prstGeom>
          <a:solidFill>
            <a:srgbClr val="F3E8E8"/>
          </a:solidFill>
          <a:ln/>
        </p:spPr>
      </p:sp>
      <p:sp>
        <p:nvSpPr>
          <p:cNvPr id="13" name="Text 10"/>
          <p:cNvSpPr/>
          <p:nvPr/>
        </p:nvSpPr>
        <p:spPr>
          <a:xfrm>
            <a:off x="1007864" y="6253401"/>
            <a:ext cx="198120"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4" name="Text 11"/>
          <p:cNvSpPr/>
          <p:nvPr/>
        </p:nvSpPr>
        <p:spPr>
          <a:xfrm>
            <a:off x="1615559" y="6153150"/>
            <a:ext cx="3067169"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Integration Complexities</a:t>
            </a:r>
            <a:endParaRPr lang="en-US" sz="2200" dirty="0"/>
          </a:p>
        </p:txBody>
      </p:sp>
      <p:sp>
        <p:nvSpPr>
          <p:cNvPr id="15" name="Text 12"/>
          <p:cNvSpPr/>
          <p:nvPr/>
        </p:nvSpPr>
        <p:spPr>
          <a:xfrm>
            <a:off x="1615559" y="6648688"/>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Seamlessly integrating blockchain with existing IT infrastructure and legacy systems can pose significant technical challenges.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sathvik kamegaonkar</cp:lastModifiedBy>
  <cp:revision>2</cp:revision>
  <dcterms:created xsi:type="dcterms:W3CDTF">2024-10-18T18:25:06Z</dcterms:created>
  <dcterms:modified xsi:type="dcterms:W3CDTF">2024-10-18T18:35:47Z</dcterms:modified>
</cp:coreProperties>
</file>